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61" r:id="rId4"/>
    <p:sldId id="265" r:id="rId5"/>
    <p:sldId id="264" r:id="rId6"/>
    <p:sldId id="258" r:id="rId7"/>
    <p:sldId id="263" r:id="rId8"/>
    <p:sldId id="262" r:id="rId9"/>
    <p:sldId id="259" r:id="rId10"/>
    <p:sldId id="260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7" r:id="rId20"/>
    <p:sldId id="278" r:id="rId21"/>
    <p:sldId id="279" r:id="rId22"/>
    <p:sldId id="280" r:id="rId23"/>
    <p:sldId id="281" r:id="rId24"/>
    <p:sldId id="285" r:id="rId25"/>
    <p:sldId id="282" r:id="rId26"/>
    <p:sldId id="283" r:id="rId27"/>
    <p:sldId id="284" r:id="rId28"/>
  </p:sldIdLst>
  <p:sldSz cx="9217025" cy="6911975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4" autoAdjust="0"/>
  </p:normalViewPr>
  <p:slideViewPr>
    <p:cSldViewPr>
      <p:cViewPr varScale="1">
        <p:scale>
          <a:sx n="109" d="100"/>
          <a:sy n="109" d="100"/>
        </p:scale>
        <p:origin x="-1632" y="-84"/>
      </p:cViewPr>
      <p:guideLst>
        <p:guide orient="horz" pos="2177"/>
        <p:guide pos="29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/>
          <p:cNvGrpSpPr>
            <a:grpSpLocks/>
          </p:cNvGrpSpPr>
          <p:nvPr/>
        </p:nvGrpSpPr>
        <p:grpSpPr bwMode="auto">
          <a:xfrm>
            <a:off x="0" y="0"/>
            <a:ext cx="9213850" cy="6904038"/>
            <a:chOff x="0" y="0"/>
            <a:chExt cx="5758" cy="4315"/>
          </a:xfrm>
        </p:grpSpPr>
        <p:grpSp>
          <p:nvGrpSpPr>
            <p:cNvPr id="58371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8372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8373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8374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8375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8376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8377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8378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37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90563" y="1751013"/>
            <a:ext cx="7835900" cy="1935162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5838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82713" y="3916363"/>
            <a:ext cx="6451600" cy="1766887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60375" y="6297613"/>
            <a:ext cx="2151063" cy="4794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8382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300788"/>
            <a:ext cx="2917825" cy="4794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8383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5588" y="6303963"/>
            <a:ext cx="2151062" cy="479425"/>
          </a:xfrm>
        </p:spPr>
        <p:txBody>
          <a:bodyPr/>
          <a:lstStyle>
            <a:lvl1pPr>
              <a:defRPr/>
            </a:lvl1pPr>
          </a:lstStyle>
          <a:p>
            <a:fld id="{1FF0505D-7C8C-47E6-91B7-415DAD3BE3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5B07A8-0E2D-4F91-A232-608D5751B12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266176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3375" y="276225"/>
            <a:ext cx="2073275" cy="5897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60375" y="276225"/>
            <a:ext cx="6070600" cy="58975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1CCE63-DAD1-4CC4-AE4F-7DD4DC73E09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877074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53C488-4395-4BB3-B047-C0BF0048A8E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306212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663" y="4441825"/>
            <a:ext cx="7834312" cy="13731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8663" y="2928938"/>
            <a:ext cx="7834312" cy="15128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46F8F5-8E7D-4C5D-9519-F5D60CB9183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899390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0375" y="1612900"/>
            <a:ext cx="4071938" cy="4560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84713" y="1612900"/>
            <a:ext cx="4071937" cy="4560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04E249-8AFE-48EC-BCD7-49DB3BF8E8E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625395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0375" y="1547813"/>
            <a:ext cx="4073525" cy="644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0375" y="2192338"/>
            <a:ext cx="4073525" cy="39814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81538" y="1547813"/>
            <a:ext cx="4075112" cy="644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81538" y="2192338"/>
            <a:ext cx="4075112" cy="39814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1919EE-06C3-4F6F-A8FA-C2A5528690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88632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D3EA62-65A3-43C9-9541-1BDB00DC20C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40691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40CFDA-3C7B-493A-99A7-B43DAEFDC1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997676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0375" y="274638"/>
            <a:ext cx="3032125" cy="1171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3625" y="274638"/>
            <a:ext cx="5153025" cy="5899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0375" y="1446213"/>
            <a:ext cx="3032125" cy="47275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C89C62-0F54-44DF-A2DE-57CB67D2DD0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385428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6575" y="4838700"/>
            <a:ext cx="5530850" cy="571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06575" y="617538"/>
            <a:ext cx="5530850" cy="41465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06575" y="5410200"/>
            <a:ext cx="5530850" cy="8112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EAD706-80C2-4643-A644-55FADCE7657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496574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0375" y="6300788"/>
            <a:ext cx="2151063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05588" y="6297613"/>
            <a:ext cx="2151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Arial" charset="0"/>
              </a:defRPr>
            </a:lvl1pPr>
          </a:lstStyle>
          <a:p>
            <a:fld id="{FAB8F2B8-4C15-4C67-81C0-86C2633FB960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57348" name="Group 4"/>
          <p:cNvGrpSpPr>
            <a:grpSpLocks/>
          </p:cNvGrpSpPr>
          <p:nvPr/>
        </p:nvGrpSpPr>
        <p:grpSpPr bwMode="auto">
          <a:xfrm>
            <a:off x="0" y="0"/>
            <a:ext cx="9213850" cy="6904038"/>
            <a:chOff x="0" y="0"/>
            <a:chExt cx="5758" cy="4315"/>
          </a:xfrm>
        </p:grpSpPr>
        <p:grpSp>
          <p:nvGrpSpPr>
            <p:cNvPr id="57349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735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735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735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7353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735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735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35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735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60375" y="276225"/>
            <a:ext cx="829627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2" tIns="46081" rIns="92162" bIns="460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735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49600" y="6297613"/>
            <a:ext cx="291782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algn="ctr" defTabSz="922338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573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0375" y="1612900"/>
            <a:ext cx="8296275" cy="4560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timing>
    <p:tnLst>
      <p:par>
        <p:cTn id="1" dur="indefinite" restart="never" nodeType="tmRoot"/>
      </p:par>
    </p:tnLst>
  </p:timing>
  <p:txStyles>
    <p:titleStyle>
      <a:lvl1pPr algn="ctr" defTabSz="922338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922338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defTabSz="922338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defTabSz="922338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defTabSz="922338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defTabSz="922338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defTabSz="922338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defTabSz="922338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defTabSz="922338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6075" indent="-346075" algn="l" defTabSz="922338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9300" indent="-288925" algn="l" defTabSz="922338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52525" indent="-230188" algn="l" defTabSz="922338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12900" indent="-230188" algn="l" defTabSz="922338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73275" indent="-230188" algn="l" defTabSz="922338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30475" indent="-230188" algn="l" defTabSz="922338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87675" indent="-230188" algn="l" defTabSz="922338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44875" indent="-230188" algn="l" defTabSz="922338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902075" indent="-230188" algn="l" defTabSz="922338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7984" y="741343"/>
            <a:ext cx="7835900" cy="3571900"/>
          </a:xfrm>
        </p:spPr>
        <p:txBody>
          <a:bodyPr/>
          <a:lstStyle/>
          <a:p>
            <a:r>
              <a:rPr lang="ru-RU" sz="9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СВОЯ ИГРА</a:t>
            </a:r>
            <a:br>
              <a:rPr lang="ru-RU" sz="9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8800" i="1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«Безопасность в Интернете»</a:t>
            </a:r>
            <a:endParaRPr lang="ru-RU" sz="8800" i="1" dirty="0">
              <a:solidFill>
                <a:schemeClr val="accent4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18" y="5884879"/>
            <a:ext cx="3857652" cy="642942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ru-RU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Социальный педагог</a:t>
            </a:r>
            <a:r>
              <a:rPr lang="ru-RU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Лиховских Г.В.</a:t>
            </a:r>
            <a:endParaRPr lang="ru-RU" sz="24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  <a:t>30</a:t>
            </a:r>
            <a:b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</a:br>
            <a:r>
              <a:rPr lang="ru-RU" sz="4000" dirty="0">
                <a:solidFill>
                  <a:schemeClr val="folHlink"/>
                </a:solidFill>
              </a:rPr>
              <a:t> </a:t>
            </a:r>
            <a:endParaRPr lang="ru-RU" sz="4000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0375" y="1027095"/>
            <a:ext cx="8296275" cy="5146693"/>
          </a:xfrm>
        </p:spPr>
        <p:txBody>
          <a:bodyPr/>
          <a:lstStyle/>
          <a:p>
            <a:pPr algn="ctr">
              <a:buNone/>
            </a:pPr>
            <a:r>
              <a:rPr lang="ru-RU" sz="3600" dirty="0" smtClean="0"/>
              <a:t>Это присутствие в интернете материалов противозаконного, неэтичного и иного вредоносного характера. Такие материалы могут быть представлены текстами, изображениями, звуковыми и </a:t>
            </a:r>
            <a:r>
              <a:rPr lang="ru-RU" sz="3600" dirty="0" err="1" smtClean="0"/>
              <a:t>видеофайлами</a:t>
            </a:r>
            <a:r>
              <a:rPr lang="ru-RU" sz="3600" dirty="0" smtClean="0"/>
              <a:t>, ссылками и баннерами на посторонние сайты и т. </a:t>
            </a:r>
            <a:r>
              <a:rPr lang="ru-RU" sz="3600" dirty="0" err="1" smtClean="0"/>
              <a:t>д</a:t>
            </a:r>
            <a:endParaRPr lang="ru-RU" sz="3600" b="1" dirty="0">
              <a:effectLst/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ru-RU" sz="1400" b="1" dirty="0">
              <a:effectLst/>
            </a:endParaRPr>
          </a:p>
          <a:p>
            <a:pPr>
              <a:buFont typeface="Wingdings" pitchFamily="2" charset="2"/>
              <a:buNone/>
            </a:pPr>
            <a:endParaRPr lang="ru-RU" sz="1400" b="1" dirty="0">
              <a:effectLst/>
            </a:endParaRPr>
          </a:p>
          <a:p>
            <a:pPr algn="ctr">
              <a:buFont typeface="Wingdings" pitchFamily="2" charset="2"/>
              <a:buNone/>
            </a:pPr>
            <a:r>
              <a:rPr lang="ru-RU" sz="3600" b="1" i="1" dirty="0" err="1" smtClean="0">
                <a:solidFill>
                  <a:schemeClr val="hlink"/>
                </a:solidFill>
                <a:effectLst/>
                <a:latin typeface="Times New Roman" pitchFamily="18" charset="0"/>
              </a:rPr>
              <a:t>Контентные</a:t>
            </a:r>
            <a:r>
              <a:rPr lang="ru-RU" sz="36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 риски</a:t>
            </a:r>
            <a:endParaRPr lang="ru-RU" sz="3600" b="1" i="1" dirty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>
                <a:solidFill>
                  <a:schemeClr val="folHlink"/>
                </a:solidFill>
                <a:latin typeface="Arial Black" pitchFamily="34" charset="0"/>
              </a:rPr>
              <a:t>40</a:t>
            </a:r>
            <a:endParaRPr lang="ru-RU" sz="4000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262" y="1098533"/>
            <a:ext cx="8318529" cy="504668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ru-RU" sz="3600" b="1" dirty="0">
                <a:effectLst/>
              </a:rPr>
              <a:t> </a:t>
            </a:r>
            <a:r>
              <a:rPr lang="ru-RU" sz="3600" dirty="0" smtClean="0"/>
              <a:t>Актуальной проблемой с 1996 года является ……, которая представляет собой острое желание войти в интернет во время его отсутствия. Такое состояние негативно действует на организм, хотя и не разрушает его прямым способом</a:t>
            </a:r>
            <a:endParaRPr lang="ru-RU" sz="3600" b="1" dirty="0">
              <a:effectLst/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3600" b="1" dirty="0">
              <a:effectLst/>
              <a:latin typeface="Times New Roman" pitchFamily="18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36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Интернет зависимость</a:t>
            </a:r>
            <a:endParaRPr lang="ru-RU" sz="3600" b="1" i="1" dirty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>
                <a:solidFill>
                  <a:schemeClr val="folHlink"/>
                </a:solidFill>
                <a:latin typeface="Arial Black" pitchFamily="34" charset="0"/>
              </a:rPr>
              <a:t>50</a:t>
            </a:r>
            <a:endParaRPr lang="ru-RU" sz="4000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795" y="1241410"/>
            <a:ext cx="8505856" cy="5454666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ru-RU" sz="3600" dirty="0" smtClean="0"/>
              <a:t>Вирусы, черви, «троянские кони», шпионские программы, боты и </a:t>
            </a:r>
            <a:r>
              <a:rPr lang="ru-RU" sz="3600" dirty="0" err="1" smtClean="0"/>
              <a:t>др</a:t>
            </a:r>
            <a:r>
              <a:rPr lang="ru-RU" sz="3600" dirty="0" smtClean="0"/>
              <a:t> могут нанести вред компьютеру и хранящимся на нем данным. Они также могут снижать скорость обмена данными и даже использовать ваш компьютер для распространения вируса, рассылать от вашего имени спам с адреса электронной почты или профиля какой-либо социальной сети</a:t>
            </a:r>
            <a:endParaRPr lang="ru-RU" sz="3600" b="1" dirty="0">
              <a:effectLst/>
              <a:latin typeface="Times New Roman" pitchFamily="18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36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Вредоносные программы</a:t>
            </a:r>
            <a:endParaRPr lang="ru-RU" sz="3600" b="1" i="1" dirty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31800" y="0"/>
            <a:ext cx="8324850" cy="1368425"/>
          </a:xfrm>
        </p:spPr>
        <p:txBody>
          <a:bodyPr/>
          <a:lstStyle/>
          <a:p>
            <a:r>
              <a:rPr lang="ru-RU" sz="4800" dirty="0" smtClean="0">
                <a:solidFill>
                  <a:schemeClr val="folHlink"/>
                </a:solidFill>
                <a:latin typeface="Arial Black" pitchFamily="34" charset="0"/>
              </a:rPr>
              <a:t>10</a:t>
            </a:r>
            <a: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  <a:t/>
            </a:r>
            <a:b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</a:br>
            <a: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  <a:t> </a:t>
            </a:r>
            <a:r>
              <a:rPr lang="ru-RU" sz="4000" dirty="0" smtClean="0">
                <a:solidFill>
                  <a:schemeClr val="folHlink"/>
                </a:solidFill>
              </a:rPr>
              <a:t>Термины:</a:t>
            </a:r>
            <a:endParaRPr lang="ru-RU" sz="4000" dirty="0">
              <a:solidFill>
                <a:schemeClr val="folHlink"/>
              </a:solidFill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0375" y="1439863"/>
            <a:ext cx="8296275" cy="5329237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ru-RU" sz="4400" dirty="0" smtClean="0"/>
              <a:t>Вид мошенничества в интернете, когда у пользователя пытаются узнать логины и пароли.</a:t>
            </a:r>
          </a:p>
          <a:p>
            <a:pPr algn="ctr">
              <a:lnSpc>
                <a:spcPct val="90000"/>
              </a:lnSpc>
              <a:buNone/>
            </a:pPr>
            <a:endParaRPr lang="ru-RU" sz="4400" b="1" dirty="0">
              <a:effectLst/>
              <a:latin typeface="Times New Roman" pitchFamily="18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5400" b="1" i="1" dirty="0" err="1" smtClean="0">
                <a:solidFill>
                  <a:schemeClr val="hlink"/>
                </a:solidFill>
                <a:effectLst/>
                <a:latin typeface="Times New Roman" pitchFamily="18" charset="0"/>
              </a:rPr>
              <a:t>Фишинг</a:t>
            </a:r>
            <a:endParaRPr lang="ru-RU" sz="5400" b="1" i="1" dirty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>
                <a:solidFill>
                  <a:schemeClr val="folHlink"/>
                </a:solidFill>
                <a:latin typeface="Arial Black" pitchFamily="34" charset="0"/>
              </a:rPr>
              <a:t>20</a:t>
            </a:r>
            <a: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  <a:t/>
            </a:r>
            <a:b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</a:br>
            <a: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  <a:t> </a:t>
            </a:r>
            <a:r>
              <a:rPr lang="ru-RU" sz="4000" dirty="0" smtClean="0">
                <a:solidFill>
                  <a:schemeClr val="folHlink"/>
                </a:solidFill>
              </a:rPr>
              <a:t>Термины:</a:t>
            </a:r>
            <a:endParaRPr lang="ru-RU" sz="4000" dirty="0">
              <a:solidFill>
                <a:schemeClr val="folHlink"/>
              </a:solidFill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ru-RU" sz="5400" b="1" dirty="0">
                <a:effectLst/>
              </a:rPr>
              <a:t> </a:t>
            </a:r>
            <a:r>
              <a:rPr lang="ru-RU" sz="4400" dirty="0" smtClean="0"/>
              <a:t>(от </a:t>
            </a:r>
            <a:r>
              <a:rPr lang="ru-RU" sz="4400" dirty="0" err="1" smtClean="0"/>
              <a:t>англ</a:t>
            </a:r>
            <a:r>
              <a:rPr lang="ru-RU" sz="4400" dirty="0" smtClean="0"/>
              <a:t> — «ловля на блесну») — размещение в Интернете провокационных сообщений с целью вызвать конфликты между субъектами, взаимные оскорбления и т. п.</a:t>
            </a:r>
          </a:p>
          <a:p>
            <a:pPr algn="ctr">
              <a:lnSpc>
                <a:spcPct val="90000"/>
              </a:lnSpc>
              <a:buNone/>
            </a:pPr>
            <a:r>
              <a:rPr lang="ru-RU" sz="4400" b="1" i="1" dirty="0" err="1" smtClean="0">
                <a:solidFill>
                  <a:schemeClr val="hlink"/>
                </a:solidFill>
                <a:effectLst/>
                <a:latin typeface="Times New Roman" pitchFamily="18" charset="0"/>
              </a:rPr>
              <a:t>Троллинг</a:t>
            </a:r>
            <a:endParaRPr lang="ru-RU" sz="4400" b="1" i="1" dirty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31800" y="206375"/>
            <a:ext cx="8353425" cy="1304925"/>
          </a:xfrm>
        </p:spPr>
        <p:txBody>
          <a:bodyPr/>
          <a:lstStyle/>
          <a:p>
            <a:r>
              <a:rPr lang="ru-RU" sz="4600" dirty="0">
                <a:solidFill>
                  <a:schemeClr val="folHlink"/>
                </a:solidFill>
                <a:latin typeface="Arial Black" pitchFamily="34" charset="0"/>
              </a:rPr>
              <a:t>30</a:t>
            </a:r>
            <a:r>
              <a:rPr lang="ru-RU" sz="4700" dirty="0">
                <a:solidFill>
                  <a:schemeClr val="folHlink"/>
                </a:solidFill>
                <a:latin typeface="Arial Black" pitchFamily="34" charset="0"/>
              </a:rPr>
              <a:t/>
            </a:r>
            <a:br>
              <a:rPr lang="ru-RU" sz="4700" dirty="0">
                <a:solidFill>
                  <a:schemeClr val="folHlink"/>
                </a:solidFill>
                <a:latin typeface="Arial Black" pitchFamily="34" charset="0"/>
              </a:rPr>
            </a:br>
            <a: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  <a:t> </a:t>
            </a:r>
            <a:r>
              <a:rPr lang="ru-RU" sz="4000" dirty="0" smtClean="0">
                <a:solidFill>
                  <a:schemeClr val="folHlink"/>
                </a:solidFill>
              </a:rPr>
              <a:t>Термины:</a:t>
            </a:r>
            <a:endParaRPr lang="ru-RU" sz="4000" dirty="0">
              <a:solidFill>
                <a:schemeClr val="folHlink"/>
              </a:solidFill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900" y="1871811"/>
            <a:ext cx="8856663" cy="5040164"/>
          </a:xfrm>
        </p:spPr>
        <p:txBody>
          <a:bodyPr/>
          <a:lstStyle/>
          <a:p>
            <a:pPr algn="ctr">
              <a:lnSpc>
                <a:spcPct val="80000"/>
              </a:lnSpc>
              <a:buNone/>
            </a:pPr>
            <a:r>
              <a:rPr lang="ru-RU" sz="4800" dirty="0" smtClean="0"/>
              <a:t>Программа, позволяющая просматривать страницы в сети Интернет. Самые популярные </a:t>
            </a:r>
            <a:r>
              <a:rPr lang="ru-RU" sz="4800" dirty="0" err="1" smtClean="0"/>
              <a:t>Opera</a:t>
            </a:r>
            <a:r>
              <a:rPr lang="ru-RU" sz="4800" dirty="0" smtClean="0"/>
              <a:t>, </a:t>
            </a:r>
            <a:r>
              <a:rPr lang="ru-RU" sz="4800" dirty="0" err="1" smtClean="0"/>
              <a:t>Mozilla</a:t>
            </a:r>
            <a:r>
              <a:rPr lang="ru-RU" sz="4800" dirty="0" smtClean="0"/>
              <a:t> </a:t>
            </a:r>
            <a:r>
              <a:rPr lang="ru-RU" sz="4800" dirty="0" err="1" smtClean="0"/>
              <a:t>Firefox</a:t>
            </a:r>
            <a:r>
              <a:rPr lang="ru-RU" sz="4800" dirty="0" smtClean="0"/>
              <a:t>, </a:t>
            </a:r>
            <a:r>
              <a:rPr lang="ru-RU" sz="4800" dirty="0" err="1" smtClean="0"/>
              <a:t>Google</a:t>
            </a:r>
            <a:r>
              <a:rPr lang="ru-RU" sz="4800" dirty="0" smtClean="0"/>
              <a:t> </a:t>
            </a:r>
            <a:r>
              <a:rPr lang="ru-RU" sz="4800" dirty="0" err="1" smtClean="0"/>
              <a:t>Chrome</a:t>
            </a:r>
            <a:r>
              <a:rPr lang="ru-RU" sz="4800" dirty="0" smtClean="0"/>
              <a:t>, </a:t>
            </a:r>
            <a:r>
              <a:rPr lang="ru-RU" sz="4800" dirty="0" err="1" smtClean="0"/>
              <a:t>Internet</a:t>
            </a:r>
            <a:r>
              <a:rPr lang="ru-RU" sz="4800" dirty="0" smtClean="0"/>
              <a:t> </a:t>
            </a:r>
            <a:r>
              <a:rPr lang="ru-RU" sz="4800" dirty="0" err="1" smtClean="0"/>
              <a:t>Explorer</a:t>
            </a:r>
            <a:r>
              <a:rPr lang="ru-RU" sz="4800" dirty="0" smtClean="0"/>
              <a:t>.</a:t>
            </a:r>
            <a:endParaRPr lang="ru-RU" sz="36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buNone/>
            </a:pPr>
            <a:r>
              <a:rPr lang="ru-RU" sz="54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Браузер</a:t>
            </a:r>
            <a:endParaRPr lang="ru-RU" sz="5400" b="1" i="1" dirty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  <a:t>40</a:t>
            </a:r>
            <a:b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</a:br>
            <a: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  <a:t> </a:t>
            </a:r>
            <a:r>
              <a:rPr lang="ru-RU" sz="4000" dirty="0" smtClean="0">
                <a:solidFill>
                  <a:schemeClr val="folHlink"/>
                </a:solidFill>
              </a:rPr>
              <a:t>Термины:</a:t>
            </a:r>
            <a:endParaRPr lang="ru-RU" sz="4000" dirty="0">
              <a:solidFill>
                <a:schemeClr val="folHlink"/>
              </a:solidFill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0375" y="1511300"/>
            <a:ext cx="8296275" cy="5400675"/>
          </a:xfrm>
        </p:spPr>
        <p:txBody>
          <a:bodyPr/>
          <a:lstStyle/>
          <a:p>
            <a:pPr algn="ctr">
              <a:buNone/>
            </a:pPr>
            <a:r>
              <a:rPr lang="ru-RU" sz="8000" dirty="0" smtClean="0"/>
              <a:t>учетная запись, регистрационная запись</a:t>
            </a:r>
            <a:endParaRPr lang="ru-RU" sz="8000" b="1" i="1" dirty="0">
              <a:effectLst/>
              <a:latin typeface="Times New Roman" pitchFamily="18" charset="0"/>
            </a:endParaRPr>
          </a:p>
          <a:p>
            <a:pPr algn="ctr">
              <a:buNone/>
            </a:pPr>
            <a:r>
              <a:rPr lang="ru-RU" sz="4400" b="1" i="1" dirty="0" err="1" smtClean="0">
                <a:solidFill>
                  <a:schemeClr val="hlink"/>
                </a:solidFill>
                <a:effectLst/>
                <a:latin typeface="Times New Roman" pitchFamily="18" charset="0"/>
              </a:rPr>
              <a:t>Аккаунт</a:t>
            </a:r>
            <a:endParaRPr lang="ru-RU" sz="4400" b="1" i="1" dirty="0">
              <a:solidFill>
                <a:schemeClr val="hlink"/>
              </a:solidFill>
              <a:effectLst/>
              <a:latin typeface="Times New Roman" pitchFamily="18" charset="0"/>
            </a:endParaRPr>
          </a:p>
          <a:p>
            <a:endParaRPr lang="ru-RU" dirty="0"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  <a:t>50</a:t>
            </a:r>
            <a:b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</a:br>
            <a: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  <a:t> </a:t>
            </a:r>
            <a:r>
              <a:rPr lang="ru-RU" sz="4000" dirty="0" smtClean="0">
                <a:solidFill>
                  <a:schemeClr val="folHlink"/>
                </a:solidFill>
              </a:rPr>
              <a:t>Термины:</a:t>
            </a:r>
            <a:endParaRPr lang="ru-RU" sz="4000" dirty="0">
              <a:solidFill>
                <a:schemeClr val="folHlink"/>
              </a:solidFill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12900"/>
            <a:ext cx="9217025" cy="5299075"/>
          </a:xfrm>
        </p:spPr>
        <p:txBody>
          <a:bodyPr/>
          <a:lstStyle/>
          <a:p>
            <a:pPr algn="ctr">
              <a:buNone/>
            </a:pPr>
            <a:r>
              <a:rPr lang="ru-RU" sz="5400" dirty="0" smtClean="0"/>
              <a:t>(от лат- поток, объем) информации, проходящей через канал связи, приходящийся на сайт. Может быть исходящим и входящим.</a:t>
            </a:r>
          </a:p>
          <a:p>
            <a:pPr algn="ctr">
              <a:buNone/>
            </a:pPr>
            <a:r>
              <a:rPr lang="ru-RU" sz="54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Трафик</a:t>
            </a:r>
            <a:endParaRPr lang="ru-RU" sz="5400" b="1" i="1" dirty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0375" y="276225"/>
            <a:ext cx="8324850" cy="875506"/>
          </a:xfrm>
        </p:spPr>
        <p:txBody>
          <a:bodyPr/>
          <a:lstStyle/>
          <a:p>
            <a:r>
              <a:rPr lang="ru-RU" sz="4800" dirty="0" smtClean="0">
                <a:solidFill>
                  <a:schemeClr val="folHlink"/>
                </a:solidFill>
                <a:latin typeface="Arial Black" pitchFamily="34" charset="0"/>
              </a:rPr>
              <a:t>10</a:t>
            </a:r>
            <a:endParaRPr lang="ru-RU" sz="4000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2048" y="1295747"/>
            <a:ext cx="8296275" cy="3725863"/>
          </a:xfrm>
        </p:spPr>
        <p:txBody>
          <a:bodyPr/>
          <a:lstStyle/>
          <a:p>
            <a:pPr>
              <a:buNone/>
            </a:pPr>
            <a:r>
              <a:rPr lang="ru-RU" sz="4000" b="1" dirty="0" smtClean="0">
                <a:effectLst/>
                <a:latin typeface="Times New Roman" pitchFamily="18" charset="0"/>
              </a:rPr>
              <a:t>    Н</a:t>
            </a:r>
            <a:r>
              <a:rPr lang="ru-RU" sz="4000" dirty="0" smtClean="0"/>
              <a:t>аказывается штрафом до 400 тысяч тенге (до 200 МРП), либо исправительными работами в том же размере, либо привлечением к общественным работам на срок до ста восьмидесяти часов.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FFC000"/>
                </a:solidFill>
                <a:effectLst/>
                <a:latin typeface="Times New Roman" pitchFamily="18" charset="0"/>
              </a:rPr>
              <a:t>Оскорбление в интернете</a:t>
            </a:r>
            <a:endParaRPr lang="ru-RU" sz="4000" b="1" dirty="0">
              <a:solidFill>
                <a:srgbClr val="FFC000"/>
              </a:solidFill>
              <a:effectLst/>
              <a:latin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endParaRPr 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0375" y="276225"/>
            <a:ext cx="8324850" cy="875506"/>
          </a:xfrm>
        </p:spPr>
        <p:txBody>
          <a:bodyPr/>
          <a:lstStyle/>
          <a:p>
            <a:r>
              <a:rPr lang="ru-RU" sz="4800" dirty="0" smtClean="0">
                <a:solidFill>
                  <a:schemeClr val="folHlink"/>
                </a:solidFill>
                <a:latin typeface="Arial Black" pitchFamily="34" charset="0"/>
              </a:rPr>
              <a:t>20</a:t>
            </a:r>
            <a:endParaRPr lang="ru-RU" sz="4000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0375" y="1151731"/>
            <a:ext cx="8296275" cy="5022057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effectLst/>
                <a:latin typeface="Times New Roman" pitchFamily="18" charset="0"/>
              </a:rPr>
              <a:t>   </a:t>
            </a:r>
            <a:r>
              <a:rPr lang="ru-RU" dirty="0" smtClean="0"/>
              <a:t>УК РК предусмотрено лишение свободы на срок до 5 лет с лишением права занимать определенные должности или заниматься определенной деятельностью на срок от 2 до 5 лет или без такового. А за их распространение полагается лишение свободы на срок до 7 лет</a:t>
            </a:r>
            <a:r>
              <a:rPr lang="ru-RU" b="1" dirty="0" smtClean="0">
                <a:effectLst/>
                <a:latin typeface="Times New Roman" pitchFamily="18" charset="0"/>
              </a:rPr>
              <a:t>.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C000"/>
                </a:solidFill>
                <a:effectLst/>
                <a:latin typeface="Times New Roman" pitchFamily="18" charset="0"/>
              </a:rPr>
              <a:t>Сбор и распространение личных и семейных тайн </a:t>
            </a:r>
            <a:endParaRPr lang="ru-RU" b="1" dirty="0">
              <a:solidFill>
                <a:srgbClr val="FFC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02568196"/>
              </p:ext>
            </p:extLst>
          </p:nvPr>
        </p:nvGraphicFramePr>
        <p:xfrm>
          <a:off x="5400600" y="669905"/>
          <a:ext cx="3528395" cy="5429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679"/>
                <a:gridCol w="705679"/>
                <a:gridCol w="705679"/>
                <a:gridCol w="705679"/>
                <a:gridCol w="705679"/>
              </a:tblGrid>
              <a:tr h="1520362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hlinkClick r:id="rId2" action="ppaction://hlinksldjump"/>
                        </a:rPr>
                        <a:t>10</a:t>
                      </a:r>
                      <a:endParaRPr lang="ru-RU" sz="40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hlinkClick r:id="rId3" action="ppaction://hlinksldjump"/>
                        </a:rPr>
                        <a:t>20</a:t>
                      </a:r>
                      <a:endParaRPr lang="ru-RU" sz="40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hlinkClick r:id="rId4" action="ppaction://hlinksldjump"/>
                        </a:rPr>
                        <a:t>30</a:t>
                      </a:r>
                      <a:endParaRPr lang="ru-RU" sz="40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hlinkClick r:id="rId5" action="ppaction://hlinksldjump"/>
                        </a:rPr>
                        <a:t>40</a:t>
                      </a:r>
                      <a:endParaRPr lang="ru-RU" sz="40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hlinkClick r:id="rId6" action="ppaction://hlinksldjump"/>
                        </a:rPr>
                        <a:t>50</a:t>
                      </a:r>
                      <a:endParaRPr lang="ru-RU" sz="40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820892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hlinkClick r:id="rId7" action="ppaction://hlinksldjump"/>
                        </a:rPr>
                        <a:t>10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hlinkClick r:id="rId8" action="ppaction://hlinksldjump"/>
                        </a:rPr>
                        <a:t>20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hlinkClick r:id="rId9" action="ppaction://hlinksldjump"/>
                        </a:rPr>
                        <a:t>30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hlinkClick r:id="rId10" action="ppaction://hlinksldjump"/>
                        </a:rPr>
                        <a:t>40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hlinkClick r:id="rId11" action="ppaction://hlinksldjump"/>
                        </a:rPr>
                        <a:t>50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820892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hlinkClick r:id="rId12" action="ppaction://hlinksldjump"/>
                        </a:rPr>
                        <a:t>10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hlinkClick r:id="rId13" action="ppaction://hlinksldjump"/>
                        </a:rPr>
                        <a:t>20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hlinkClick r:id="rId14" action="ppaction://hlinksldjump"/>
                        </a:rPr>
                        <a:t>30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hlinkClick r:id="rId15" action="ppaction://hlinksldjump"/>
                        </a:rPr>
                        <a:t>40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hlinkClick r:id="rId16" action="ppaction://hlinksldjump"/>
                        </a:rPr>
                        <a:t>50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820892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hlinkClick r:id="rId17" action="ppaction://hlinksldjump"/>
                        </a:rPr>
                        <a:t>10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hlinkClick r:id="rId18" action="ppaction://hlinksldjump"/>
                        </a:rPr>
                        <a:t>20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hlinkClick r:id="rId19" action="ppaction://hlinksldjump"/>
                        </a:rPr>
                        <a:t>30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hlinkClick r:id="rId20" action="ppaction://hlinksldjump"/>
                        </a:rPr>
                        <a:t>40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hlinkClick r:id="rId21" action="ppaction://hlinksldjump"/>
                        </a:rPr>
                        <a:t>50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446251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hlinkClick r:id="rId22" action="ppaction://hlinksldjump"/>
                        </a:rPr>
                        <a:t>10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hlinkClick r:id="rId23" action="ppaction://hlinksldjump"/>
                        </a:rPr>
                        <a:t>20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hlinkClick r:id="rId24" action="ppaction://hlinksldjump"/>
                        </a:rPr>
                        <a:t>30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hlinkClick r:id="rId25" action="ppaction://hlinksldjump"/>
                        </a:rPr>
                        <a:t>40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1"/>
                          </a:solidFill>
                          <a:hlinkClick r:id="rId26" action="ppaction://hlinksldjump"/>
                        </a:rPr>
                        <a:t>50</a:t>
                      </a:r>
                      <a:endParaRPr lang="ru-RU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11071168"/>
              </p:ext>
            </p:extLst>
          </p:nvPr>
        </p:nvGraphicFramePr>
        <p:xfrm>
          <a:off x="576064" y="669906"/>
          <a:ext cx="4824537" cy="5433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537"/>
              </a:tblGrid>
              <a:tr h="1360323">
                <a:tc>
                  <a:txBody>
                    <a:bodyPr/>
                    <a:lstStyle/>
                    <a:p>
                      <a:r>
                        <a:rPr kumimoji="0" lang="ru-RU" sz="4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Строгие правила</a:t>
                      </a:r>
                      <a:endParaRPr lang="ru-RU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34481">
                <a:tc>
                  <a:txBody>
                    <a:bodyPr/>
                    <a:lstStyle/>
                    <a:p>
                      <a:pPr marL="346075" marR="0" lvl="0" indent="-346075" algn="l" defTabSz="9223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4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А вы знали???</a:t>
                      </a:r>
                      <a:endParaRPr kumimoji="0" lang="ru-RU" sz="42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34481">
                <a:tc>
                  <a:txBody>
                    <a:bodyPr/>
                    <a:lstStyle/>
                    <a:p>
                      <a:pPr marL="346075" marR="0" lvl="0" indent="-346075" algn="l" defTabSz="9223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4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Термины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34481">
                <a:tc>
                  <a:txBody>
                    <a:bodyPr/>
                    <a:lstStyle/>
                    <a:p>
                      <a:pPr marL="346075" marR="0" lvl="0" indent="-346075" algn="l" defTabSz="9223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4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Преступление и наказание</a:t>
                      </a:r>
                      <a:endParaRPr kumimoji="0" lang="ru-RU" sz="42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294017">
                <a:tc>
                  <a:txBody>
                    <a:bodyPr/>
                    <a:lstStyle/>
                    <a:p>
                      <a:pPr marL="346075" marR="0" lvl="0" indent="-346075" algn="l" defTabSz="9223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40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Осторожно!</a:t>
                      </a:r>
                      <a:endParaRPr kumimoji="0" lang="ru-RU" sz="42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0375" y="276225"/>
            <a:ext cx="8324850" cy="1379538"/>
          </a:xfrm>
        </p:spPr>
        <p:txBody>
          <a:bodyPr/>
          <a:lstStyle/>
          <a:p>
            <a:r>
              <a:rPr lang="ru-RU" sz="4800" dirty="0" smtClean="0">
                <a:solidFill>
                  <a:schemeClr val="folHlink"/>
                </a:solidFill>
                <a:latin typeface="Arial Black" pitchFamily="34" charset="0"/>
              </a:rPr>
              <a:t>30</a:t>
            </a:r>
            <a:endParaRPr lang="ru-RU" sz="4000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056" y="1799803"/>
            <a:ext cx="8296275" cy="3725863"/>
          </a:xfrm>
        </p:spPr>
        <p:txBody>
          <a:bodyPr/>
          <a:lstStyle/>
          <a:p>
            <a:pPr marL="266700" indent="0" algn="ctr">
              <a:buNone/>
            </a:pPr>
            <a:r>
              <a:rPr lang="ru-RU" sz="4800" dirty="0" smtClean="0"/>
              <a:t>наказывается ограничением свободы на срок до трех лет или лишением свободы на тот же срок.</a:t>
            </a:r>
          </a:p>
          <a:p>
            <a:pPr marL="266700" indent="0" algn="ctr">
              <a:buNone/>
            </a:pPr>
            <a:r>
              <a:rPr lang="ru-RU" sz="48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Доведение до самоубийства</a:t>
            </a:r>
            <a:endParaRPr lang="ru-RU" sz="4800" b="1" i="1" dirty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0375" y="276225"/>
            <a:ext cx="8324850" cy="1379538"/>
          </a:xfrm>
        </p:spPr>
        <p:txBody>
          <a:bodyPr/>
          <a:lstStyle/>
          <a:p>
            <a:r>
              <a:rPr lang="ru-RU" sz="4800" dirty="0" smtClean="0">
                <a:solidFill>
                  <a:schemeClr val="folHlink"/>
                </a:solidFill>
                <a:latin typeface="Arial Black" pitchFamily="34" charset="0"/>
              </a:rPr>
              <a:t>40</a:t>
            </a:r>
            <a:endParaRPr lang="ru-RU" sz="4000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2048" y="1312847"/>
            <a:ext cx="8296275" cy="4140861"/>
          </a:xfrm>
        </p:spPr>
        <p:txBody>
          <a:bodyPr/>
          <a:lstStyle/>
          <a:p>
            <a:pPr algn="ctr">
              <a:buNone/>
            </a:pPr>
            <a:r>
              <a:rPr lang="ru-RU" sz="3600" b="1" dirty="0" smtClean="0">
                <a:effectLst/>
                <a:latin typeface="Times New Roman" pitchFamily="18" charset="0"/>
              </a:rPr>
              <a:t>   </a:t>
            </a:r>
            <a:r>
              <a:rPr lang="ru-RU" sz="2800" b="1" dirty="0" smtClean="0">
                <a:effectLst/>
                <a:latin typeface="Times New Roman" pitchFamily="18" charset="0"/>
              </a:rPr>
              <a:t>Н</a:t>
            </a:r>
            <a:r>
              <a:rPr lang="ru-RU" sz="2800" dirty="0" smtClean="0"/>
              <a:t>аказываются штрафом в размере до 2000 месячных расчетных показателей либо исправительными работами в том же размере, либо ограничением свободы на срок до двух лет, либо лишением свободы на тот же срок, с конфискацией имущества или без таковой.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C000"/>
                </a:solidFill>
              </a:rPr>
              <a:t>распространения материалов и других произведений, пропагандирующих культ жестокости и насилия</a:t>
            </a:r>
            <a:endParaRPr lang="ru-RU" b="1" i="1" dirty="0">
              <a:solidFill>
                <a:srgbClr val="FFC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0375" y="276225"/>
            <a:ext cx="8324850" cy="1379538"/>
          </a:xfrm>
        </p:spPr>
        <p:txBody>
          <a:bodyPr/>
          <a:lstStyle/>
          <a:p>
            <a:r>
              <a:rPr lang="ru-RU" sz="4800" dirty="0" smtClean="0">
                <a:solidFill>
                  <a:schemeClr val="folHlink"/>
                </a:solidFill>
                <a:latin typeface="Arial Black" pitchFamily="34" charset="0"/>
              </a:rPr>
              <a:t>50</a:t>
            </a:r>
            <a:endParaRPr lang="ru-RU" sz="4000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064" y="1295747"/>
            <a:ext cx="8296275" cy="444599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000" b="1" dirty="0">
                <a:effectLst/>
                <a:latin typeface="Times New Roman" pitchFamily="18" charset="0"/>
              </a:rPr>
              <a:t>Кот </a:t>
            </a:r>
            <a:r>
              <a:rPr lang="ru-RU" sz="2000" b="1" dirty="0" smtClean="0">
                <a:effectLst/>
                <a:latin typeface="Times New Roman" pitchFamily="18" charset="0"/>
              </a:rPr>
              <a:t>в мешке…</a:t>
            </a:r>
          </a:p>
          <a:p>
            <a:pPr algn="ctr">
              <a:buFont typeface="Wingdings" pitchFamily="2" charset="2"/>
              <a:buNone/>
            </a:pPr>
            <a:r>
              <a:rPr lang="ru-RU" dirty="0" smtClean="0"/>
              <a:t>деяние, совершенное публично или с использованием средств массовой информации или сетей, - наказывается штрафом в размере до двух тысяч месячных расчетных показателей либо исправительными работами в том же размере, либо ограничением свободы на срок до двух лет, либо лишением свободы на тот же срок.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solidFill>
                  <a:srgbClr val="FFC000"/>
                </a:solidFill>
              </a:rPr>
              <a:t>Клевета</a:t>
            </a:r>
          </a:p>
          <a:p>
            <a:pPr>
              <a:buNone/>
            </a:pPr>
            <a:endParaRPr lang="ru-RU" sz="2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ru-RU" sz="2000" b="1" dirty="0">
              <a:effectLst/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ru-RU" sz="2000" b="1" dirty="0">
              <a:effectLst/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0375" y="276225"/>
            <a:ext cx="8324850" cy="1379538"/>
          </a:xfrm>
        </p:spPr>
        <p:txBody>
          <a:bodyPr/>
          <a:lstStyle/>
          <a:p>
            <a: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  <a:t>10</a:t>
            </a:r>
            <a:b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</a:br>
            <a: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  <a:t> </a:t>
            </a:r>
            <a:r>
              <a:rPr lang="ru-RU" sz="4000" dirty="0" smtClean="0">
                <a:solidFill>
                  <a:schemeClr val="folHlink"/>
                </a:solidFill>
                <a:latin typeface="Times New Roman" pitchFamily="18" charset="0"/>
              </a:rPr>
              <a:t>Осторожно!</a:t>
            </a:r>
            <a:endParaRPr lang="ru-RU" sz="4000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463" y="1871811"/>
            <a:ext cx="9072562" cy="365442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ru-RU" sz="5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5400" b="1" dirty="0" smtClean="0">
                <a:solidFill>
                  <a:schemeClr val="tx1"/>
                </a:solidFill>
                <a:effectLst/>
              </a:rPr>
              <a:t>  Рассылка </a:t>
            </a:r>
            <a:r>
              <a:rPr lang="ru-RU" sz="5400" b="1" dirty="0">
                <a:solidFill>
                  <a:schemeClr val="tx1"/>
                </a:solidFill>
                <a:effectLst/>
              </a:rPr>
              <a:t>коммерческой и иной рекламы или иных видов сообщений лицам, не выражавшим желания их получать.</a:t>
            </a:r>
            <a:endParaRPr lang="ru-RU" sz="5000" b="1" dirty="0" smtClean="0">
              <a:effectLst/>
              <a:latin typeface="Times New Roman" pitchFamily="18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54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Спам</a:t>
            </a:r>
            <a:endParaRPr lang="ru-RU" sz="5400" b="1" i="1" dirty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0375" y="276225"/>
            <a:ext cx="8324850" cy="1379538"/>
          </a:xfrm>
        </p:spPr>
        <p:txBody>
          <a:bodyPr/>
          <a:lstStyle/>
          <a:p>
            <a: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  <a:t>20</a:t>
            </a:r>
            <a:b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</a:br>
            <a: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  <a:t> </a:t>
            </a:r>
            <a:r>
              <a:rPr lang="ru-RU" sz="4000" dirty="0" smtClean="0">
                <a:solidFill>
                  <a:schemeClr val="folHlink"/>
                </a:solidFill>
                <a:latin typeface="Times New Roman" pitchFamily="18" charset="0"/>
              </a:rPr>
              <a:t>Осторожно!</a:t>
            </a:r>
            <a:endParaRPr lang="ru-RU" sz="4000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463" y="2519364"/>
            <a:ext cx="9072562" cy="324088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5000" b="1" dirty="0" smtClean="0">
                <a:effectLst/>
                <a:latin typeface="Times New Roman" pitchFamily="18" charset="0"/>
              </a:rPr>
              <a:t>    Чем опасны соц. сети</a:t>
            </a:r>
            <a:endParaRPr lang="ru-RU" sz="5000" b="1" dirty="0">
              <a:effectLst/>
              <a:latin typeface="Times New Roman" pitchFamily="18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54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1 использование личной информации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54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2 Вредоносные ссылки</a:t>
            </a:r>
            <a:endParaRPr lang="ru-RU" sz="5400" b="1" i="1" dirty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0375" y="276225"/>
            <a:ext cx="8324850" cy="1379538"/>
          </a:xfrm>
        </p:spPr>
        <p:txBody>
          <a:bodyPr/>
          <a:lstStyle/>
          <a:p>
            <a:r>
              <a:rPr lang="ru-RU" sz="4800" dirty="0" smtClean="0">
                <a:solidFill>
                  <a:schemeClr val="folHlink"/>
                </a:solidFill>
                <a:latin typeface="Arial Black" pitchFamily="34" charset="0"/>
              </a:rPr>
              <a:t>Осторожно!</a:t>
            </a:r>
            <a:endParaRPr lang="ru-RU" sz="4000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5" y="1871663"/>
            <a:ext cx="7632700" cy="5040312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5000" b="1" dirty="0">
                <a:effectLst/>
              </a:rPr>
              <a:t>  </a:t>
            </a:r>
            <a:r>
              <a:rPr lang="ru-RU" sz="5000" b="1" dirty="0" smtClean="0">
                <a:effectLst/>
                <a:latin typeface="Times New Roman" pitchFamily="18" charset="0"/>
              </a:rPr>
              <a:t>Что нельзя сообщать в интернете</a:t>
            </a:r>
            <a:endParaRPr lang="ru-RU" sz="5000" b="1" dirty="0">
              <a:effectLst/>
              <a:latin typeface="Times New Roman" pitchFamily="18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54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Личную информацию (телефон, адрес, номера счетов и.т.д.)</a:t>
            </a:r>
            <a:endParaRPr lang="ru-RU" sz="5400" b="1" i="1" dirty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0375" y="276225"/>
            <a:ext cx="8324850" cy="1379538"/>
          </a:xfrm>
        </p:spPr>
        <p:txBody>
          <a:bodyPr/>
          <a:lstStyle/>
          <a:p>
            <a:r>
              <a:rPr lang="ru-RU" sz="4800" dirty="0" smtClean="0">
                <a:solidFill>
                  <a:schemeClr val="folHlink"/>
                </a:solidFill>
                <a:latin typeface="Arial Black" pitchFamily="34" charset="0"/>
              </a:rPr>
              <a:t>Осторожно!</a:t>
            </a:r>
            <a:endParaRPr lang="ru-RU" sz="4000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2048" y="1871811"/>
            <a:ext cx="8496944" cy="365442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ru-RU" sz="5400" b="1" dirty="0" smtClean="0">
                <a:solidFill>
                  <a:schemeClr val="tx1"/>
                </a:solidFill>
                <a:effectLst/>
              </a:rPr>
              <a:t>   Один </a:t>
            </a:r>
            <a:r>
              <a:rPr lang="ru-RU" sz="5400" b="1" dirty="0">
                <a:solidFill>
                  <a:schemeClr val="tx1"/>
                </a:solidFill>
                <a:effectLst/>
              </a:rPr>
              <a:t>из принятых в Интернете способов </a:t>
            </a:r>
            <a:r>
              <a:rPr lang="ru-RU" sz="5400" b="1" dirty="0" smtClean="0">
                <a:solidFill>
                  <a:schemeClr val="tx1"/>
                </a:solidFill>
                <a:effectLst/>
              </a:rPr>
              <a:t>наказания за действия </a:t>
            </a:r>
            <a:r>
              <a:rPr lang="ru-RU" sz="5400" b="1" dirty="0">
                <a:solidFill>
                  <a:schemeClr val="tx1"/>
                </a:solidFill>
                <a:effectLst/>
              </a:rPr>
              <a:t>пользователей.</a:t>
            </a:r>
            <a:endParaRPr lang="ru-RU" sz="5000" b="1" dirty="0">
              <a:effectLst/>
              <a:latin typeface="Times New Roman" pitchFamily="18" charset="0"/>
            </a:endParaRPr>
          </a:p>
          <a:p>
            <a:pPr indent="-254000" algn="ctr">
              <a:lnSpc>
                <a:spcPct val="90000"/>
              </a:lnSpc>
              <a:buFont typeface="Wingdings" pitchFamily="2" charset="2"/>
              <a:buNone/>
              <a:tabLst>
                <a:tab pos="0" algn="l"/>
              </a:tabLst>
            </a:pPr>
            <a:endParaRPr lang="ru-RU" sz="54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  <a:p>
            <a:pPr indent="-254000" algn="ctr">
              <a:lnSpc>
                <a:spcPct val="90000"/>
              </a:lnSpc>
              <a:buFont typeface="Wingdings" pitchFamily="2" charset="2"/>
              <a:buNone/>
              <a:tabLst>
                <a:tab pos="0" algn="l"/>
              </a:tabLst>
            </a:pPr>
            <a:r>
              <a:rPr lang="ru-RU" sz="54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Удаление аккаунта, </a:t>
            </a:r>
            <a:r>
              <a:rPr lang="ru-RU" sz="5400" b="1" i="1" dirty="0" err="1" smtClean="0">
                <a:solidFill>
                  <a:schemeClr val="hlink"/>
                </a:solidFill>
                <a:effectLst/>
                <a:latin typeface="Times New Roman" pitchFamily="18" charset="0"/>
              </a:rPr>
              <a:t>Бан</a:t>
            </a:r>
            <a:endParaRPr lang="ru-RU" sz="5400" b="1" i="1" dirty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0375" y="276225"/>
            <a:ext cx="8324850" cy="1379538"/>
          </a:xfrm>
        </p:spPr>
        <p:txBody>
          <a:bodyPr/>
          <a:lstStyle/>
          <a:p>
            <a:r>
              <a:rPr lang="ru-RU" sz="4800" dirty="0" smtClean="0">
                <a:solidFill>
                  <a:schemeClr val="folHlink"/>
                </a:solidFill>
                <a:latin typeface="Arial Black" pitchFamily="34" charset="0"/>
              </a:rPr>
              <a:t>50</a:t>
            </a:r>
            <a: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  <a:t/>
            </a:r>
            <a:b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</a:br>
            <a:r>
              <a:rPr lang="ru-RU" sz="4800">
                <a:solidFill>
                  <a:schemeClr val="folHlink"/>
                </a:solidFill>
                <a:latin typeface="Arial Black" pitchFamily="34" charset="0"/>
              </a:rPr>
              <a:t> </a:t>
            </a:r>
            <a:r>
              <a:rPr lang="ru-RU" sz="4000" smtClean="0">
                <a:solidFill>
                  <a:schemeClr val="folHlink"/>
                </a:solidFill>
                <a:latin typeface="Times New Roman" pitchFamily="18" charset="0"/>
              </a:rPr>
              <a:t>Осторожно!</a:t>
            </a:r>
            <a:endParaRPr lang="ru-RU" sz="4000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463" y="1800225"/>
            <a:ext cx="9072562" cy="51117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5000" b="1" dirty="0">
                <a:effectLst/>
              </a:rPr>
              <a:t>  </a:t>
            </a:r>
            <a:r>
              <a:rPr lang="ru-RU" sz="4800" b="1" dirty="0" smtClean="0">
                <a:effectLst/>
                <a:latin typeface="Times New Roman" pitchFamily="18" charset="0"/>
              </a:rPr>
              <a:t>Пользователь сайта, который следит за действиями других пользователей</a:t>
            </a:r>
            <a:endParaRPr lang="ru-RU" sz="4800" b="1" dirty="0">
              <a:effectLst/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5000" b="1" dirty="0">
              <a:effectLst/>
              <a:latin typeface="Times New Roman" pitchFamily="18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54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Модератор</a:t>
            </a:r>
            <a:endParaRPr lang="ru-RU" sz="5400" b="1" i="1" dirty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60040" y="1655787"/>
            <a:ext cx="8324850" cy="1884363"/>
          </a:xfrm>
        </p:spPr>
        <p:txBody>
          <a:bodyPr/>
          <a:lstStyle/>
          <a:p>
            <a: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  <a:t>10</a:t>
            </a:r>
            <a:b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</a:br>
            <a: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  <a:t> </a:t>
            </a:r>
            <a:r>
              <a:rPr lang="ru-RU" sz="5400" b="0" dirty="0" smtClean="0"/>
              <a:t>Первое и главное правило сохранности Ваших данных,  учетных записей, почтовой пересылки это </a:t>
            </a:r>
            <a:endParaRPr lang="ru-RU" sz="7200" b="0" dirty="0">
              <a:effectLst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84325" y="4896146"/>
            <a:ext cx="5976938" cy="1277641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54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Надежный пароль</a:t>
            </a:r>
            <a:endParaRPr lang="ru-RU" sz="5400" b="1" i="1" dirty="0">
              <a:effectLst/>
              <a:latin typeface="Times New Roman" pitchFamily="18" charset="0"/>
            </a:endParaRPr>
          </a:p>
        </p:txBody>
      </p:sp>
      <p:sp>
        <p:nvSpPr>
          <p:cNvPr id="2" name="Управляющая кнопка: домой 1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44016" y="2159843"/>
            <a:ext cx="8756650" cy="1739900"/>
          </a:xfrm>
        </p:spPr>
        <p:txBody>
          <a:bodyPr/>
          <a:lstStyle/>
          <a:p>
            <a: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  <a:t>20</a:t>
            </a:r>
            <a:b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</a:br>
            <a: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  <a:t> </a:t>
            </a:r>
            <a:r>
              <a:rPr lang="ru-RU" sz="5400" b="0" dirty="0" smtClean="0"/>
              <a:t>Если Вы работаете за компьютером, к которому имеют доступ другие люди (на работе или в интернет кафе), что нельзя делать</a:t>
            </a:r>
            <a:endParaRPr lang="ru-RU" sz="7200" b="0" dirty="0">
              <a:effectLst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0200" y="5256187"/>
            <a:ext cx="5616575" cy="1008831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54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Сохранять пароль</a:t>
            </a:r>
            <a:endParaRPr lang="ru-RU" sz="5400" b="1" dirty="0">
              <a:effectLst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31800" y="142875"/>
            <a:ext cx="8280400" cy="1008856"/>
          </a:xfrm>
        </p:spPr>
        <p:txBody>
          <a:bodyPr/>
          <a:lstStyle/>
          <a:p>
            <a:r>
              <a:rPr lang="ru-RU" sz="4800" dirty="0" smtClean="0">
                <a:solidFill>
                  <a:schemeClr val="folHlink"/>
                </a:solidFill>
                <a:latin typeface="Arial Black" pitchFamily="34" charset="0"/>
              </a:rPr>
              <a:t>30</a:t>
            </a:r>
            <a:endParaRPr lang="ru-RU" sz="7200" b="0" dirty="0">
              <a:effectLst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0120" y="1151731"/>
            <a:ext cx="7200900" cy="3960588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5400" b="1" dirty="0" smtClean="0">
                <a:effectLst/>
                <a:latin typeface="Times New Roman" pitchFamily="18" charset="0"/>
              </a:rPr>
              <a:t>Что вправе сделать модератор сайта, если пользователь часто нарушает правила</a:t>
            </a:r>
            <a:endParaRPr lang="ru-RU" sz="5400" b="1" dirty="0">
              <a:effectLst/>
              <a:latin typeface="Times New Roman" pitchFamily="18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ru-RU" sz="5400" b="1" dirty="0">
              <a:effectLst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54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Удалить аккаунт</a:t>
            </a:r>
            <a:endParaRPr lang="ru-RU" sz="5400" b="1" i="1" dirty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4825" y="206375"/>
            <a:ext cx="8207375" cy="1161380"/>
          </a:xfrm>
        </p:spPr>
        <p:txBody>
          <a:bodyPr/>
          <a:lstStyle/>
          <a:p>
            <a:r>
              <a:rPr lang="ru-RU" sz="4800" dirty="0" smtClean="0">
                <a:solidFill>
                  <a:schemeClr val="folHlink"/>
                </a:solidFill>
                <a:latin typeface="Times New Roman" pitchFamily="18" charset="0"/>
              </a:rPr>
              <a:t>40</a:t>
            </a:r>
            <a:endParaRPr lang="ru-RU" sz="7200" b="0" dirty="0">
              <a:effectLst/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064" y="1439763"/>
            <a:ext cx="7992888" cy="40132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5400" b="1" dirty="0" smtClean="0">
                <a:effectLst/>
                <a:latin typeface="Times New Roman" pitchFamily="18" charset="0"/>
              </a:rPr>
              <a:t>Какую информацию никогда нельзя сообщать другим?</a:t>
            </a:r>
            <a:endParaRPr lang="ru-RU" sz="5400" b="1" dirty="0">
              <a:effectLst/>
              <a:latin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endParaRPr lang="ru-RU" sz="5400" b="1" dirty="0">
              <a:effectLst/>
              <a:latin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ru-RU" sz="54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Пароль</a:t>
            </a:r>
            <a:endParaRPr lang="ru-RU" sz="5400" b="1" i="1" dirty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5900" y="276225"/>
            <a:ext cx="8540750" cy="1091530"/>
          </a:xfrm>
        </p:spPr>
        <p:txBody>
          <a:bodyPr/>
          <a:lstStyle/>
          <a:p>
            <a:r>
              <a:rPr lang="ru-RU" sz="4800" dirty="0" smtClean="0">
                <a:solidFill>
                  <a:schemeClr val="folHlink"/>
                </a:solidFill>
                <a:latin typeface="Arial Black" pitchFamily="34" charset="0"/>
              </a:rPr>
              <a:t>50</a:t>
            </a:r>
            <a:endParaRPr lang="ru-RU" sz="7200" b="0" dirty="0">
              <a:effectLst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0160" y="1295747"/>
            <a:ext cx="6192838" cy="394176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4800" b="1" dirty="0" smtClean="0">
                <a:effectLst/>
                <a:latin typeface="Times New Roman" pitchFamily="18" charset="0"/>
              </a:rPr>
              <a:t>Что нужно сделать, если вы обнаружили опасность в Интернете для себя</a:t>
            </a:r>
            <a:endParaRPr lang="ru-RU" sz="4800" b="1" dirty="0">
              <a:effectLst/>
              <a:latin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ru-RU" sz="48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Сообщить взрослым</a:t>
            </a:r>
            <a:endParaRPr lang="ru-RU" sz="4800" b="1" i="1" dirty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  <a:t>  10</a:t>
            </a:r>
            <a:r>
              <a:rPr lang="ru-RU" sz="4000" dirty="0">
                <a:solidFill>
                  <a:schemeClr val="folHlink"/>
                </a:solidFill>
              </a:rPr>
              <a:t> </a:t>
            </a:r>
            <a:br>
              <a:rPr lang="ru-RU" sz="4000" dirty="0">
                <a:solidFill>
                  <a:schemeClr val="folHlink"/>
                </a:solidFill>
              </a:rPr>
            </a:br>
            <a:r>
              <a:rPr lang="ru-RU" sz="4000" dirty="0">
                <a:solidFill>
                  <a:schemeClr val="folHlink"/>
                </a:solidFill>
              </a:rPr>
              <a:t>   </a:t>
            </a:r>
            <a:endParaRPr lang="ru-RU" sz="4000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108" y="884219"/>
            <a:ext cx="8358247" cy="5289569"/>
          </a:xfrm>
        </p:spPr>
        <p:txBody>
          <a:bodyPr/>
          <a:lstStyle/>
          <a:p>
            <a:pPr algn="ctr">
              <a:buNone/>
            </a:pPr>
            <a:r>
              <a:rPr lang="ru-RU" sz="3600" dirty="0" smtClean="0"/>
              <a:t>Хищение личной важной информации интернет-пользователя: пароли, коды, данные паспорта и банковских карт и т. д. </a:t>
            </a:r>
            <a:r>
              <a:rPr lang="ru-RU" sz="3600" dirty="0" err="1" smtClean="0"/>
              <a:t>Смс</a:t>
            </a:r>
            <a:r>
              <a:rPr lang="ru-RU" sz="3600" dirty="0" smtClean="0"/>
              <a:t>, отправленное для подтверждения скачивания  может стать причиной снятия денежной суммы – это один из опасных видов преступлений</a:t>
            </a:r>
            <a:endParaRPr lang="ru-RU" sz="3600" b="1" dirty="0">
              <a:effectLst/>
            </a:endParaRPr>
          </a:p>
          <a:p>
            <a:pPr algn="ctr">
              <a:buFont typeface="Wingdings" pitchFamily="2" charset="2"/>
              <a:buNone/>
            </a:pPr>
            <a:r>
              <a:rPr lang="ru-RU" sz="3600" b="1" i="1" dirty="0" err="1" smtClean="0">
                <a:solidFill>
                  <a:schemeClr val="hlink"/>
                </a:solidFill>
                <a:effectLst/>
                <a:latin typeface="Times New Roman" pitchFamily="18" charset="0"/>
              </a:rPr>
              <a:t>Кибермошейнечество</a:t>
            </a:r>
            <a:endParaRPr lang="ru-RU" sz="3600" b="1" i="1" dirty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  <a:t>20</a:t>
            </a:r>
            <a:br>
              <a:rPr lang="ru-RU" sz="4800" dirty="0">
                <a:solidFill>
                  <a:schemeClr val="folHlink"/>
                </a:solidFill>
                <a:latin typeface="Arial Black" pitchFamily="34" charset="0"/>
              </a:rPr>
            </a:br>
            <a:r>
              <a:rPr lang="ru-RU" sz="4000" dirty="0">
                <a:solidFill>
                  <a:schemeClr val="folHlink"/>
                </a:solidFill>
              </a:rPr>
              <a:t> </a:t>
            </a:r>
            <a:endParaRPr lang="ru-RU" sz="4000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8063" y="884219"/>
            <a:ext cx="7748587" cy="5289569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ru-RU" sz="3600" dirty="0" smtClean="0"/>
              <a:t>Представляет собой появление сообщений в социальных сетях, содержащих угрозы, оскорбления, запугивание или травлю. Есть случаи, когда чью-то страницу могут взломать, разместив на ней негативный </a:t>
            </a:r>
            <a:r>
              <a:rPr lang="ru-RU" sz="3600" dirty="0" err="1" smtClean="0"/>
              <a:t>контент</a:t>
            </a:r>
            <a:r>
              <a:rPr lang="ru-RU" sz="3600" dirty="0" smtClean="0"/>
              <a:t>, унижающий и оскорбляющий человека.</a:t>
            </a:r>
            <a:endParaRPr lang="ru-RU" sz="3600" b="1" dirty="0">
              <a:effectLst/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000" b="1" dirty="0">
              <a:effectLst/>
              <a:latin typeface="Times New Roman" pitchFamily="18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4400" b="1" i="1" dirty="0" err="1" smtClean="0">
                <a:solidFill>
                  <a:schemeClr val="hlink"/>
                </a:solidFill>
                <a:effectLst/>
                <a:latin typeface="Times New Roman" pitchFamily="18" charset="0"/>
              </a:rPr>
              <a:t>Кибербуллинг</a:t>
            </a:r>
            <a:endParaRPr lang="ru-RU" sz="4400" b="1" i="1" dirty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432048" y="6192291"/>
            <a:ext cx="50405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чение">
  <a:themeElements>
    <a:clrScheme name="Другая 4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002672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441</TotalTime>
  <Words>619</Words>
  <Application>Microsoft Office PowerPoint</Application>
  <PresentationFormat>Произвольный</PresentationFormat>
  <Paragraphs>118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Течение</vt:lpstr>
      <vt:lpstr>СВОЯ ИГРА «Безопасность в Интернете»</vt:lpstr>
      <vt:lpstr>Слайд 2</vt:lpstr>
      <vt:lpstr>10  Первое и главное правило сохранности Ваших данных,  учетных записей, почтовой пересылки это </vt:lpstr>
      <vt:lpstr>20  Если Вы работаете за компьютером, к которому имеют доступ другие люди (на работе или в интернет кафе), что нельзя делать</vt:lpstr>
      <vt:lpstr>30</vt:lpstr>
      <vt:lpstr>40</vt:lpstr>
      <vt:lpstr>50</vt:lpstr>
      <vt:lpstr>  10     </vt:lpstr>
      <vt:lpstr>20  </vt:lpstr>
      <vt:lpstr>30  </vt:lpstr>
      <vt:lpstr>40</vt:lpstr>
      <vt:lpstr>50</vt:lpstr>
      <vt:lpstr>10  Термины:</vt:lpstr>
      <vt:lpstr>20  Термины:</vt:lpstr>
      <vt:lpstr>30  Термины:</vt:lpstr>
      <vt:lpstr>40  Термины:</vt:lpstr>
      <vt:lpstr>50  Термины:</vt:lpstr>
      <vt:lpstr>10</vt:lpstr>
      <vt:lpstr>20</vt:lpstr>
      <vt:lpstr>30</vt:lpstr>
      <vt:lpstr>40</vt:lpstr>
      <vt:lpstr>50</vt:lpstr>
      <vt:lpstr>10  Осторожно!</vt:lpstr>
      <vt:lpstr>20  Осторожно!</vt:lpstr>
      <vt:lpstr>Осторожно!</vt:lpstr>
      <vt:lpstr>Осторожно!</vt:lpstr>
      <vt:lpstr>50  Осторожно!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dom</dc:creator>
  <cp:lastModifiedBy>1</cp:lastModifiedBy>
  <cp:revision>51</cp:revision>
  <dcterms:created xsi:type="dcterms:W3CDTF">2011-12-03T19:15:27Z</dcterms:created>
  <dcterms:modified xsi:type="dcterms:W3CDTF">2019-03-18T07:48:14Z</dcterms:modified>
</cp:coreProperties>
</file>